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261" r:id="rId6"/>
    <p:sldId id="262" r:id="rId7"/>
    <p:sldId id="264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66" r:id="rId21"/>
    <p:sldId id="286" r:id="rId22"/>
    <p:sldId id="267" r:id="rId23"/>
    <p:sldId id="306" r:id="rId24"/>
    <p:sldId id="287" r:id="rId25"/>
    <p:sldId id="288" r:id="rId26"/>
    <p:sldId id="289" r:id="rId27"/>
    <p:sldId id="295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2" r:id="rId37"/>
    <p:sldId id="300" r:id="rId38"/>
    <p:sldId id="303" r:id="rId39"/>
    <p:sldId id="304" r:id="rId40"/>
    <p:sldId id="301" r:id="rId41"/>
    <p:sldId id="307" r:id="rId42"/>
    <p:sldId id="308" r:id="rId43"/>
    <p:sldId id="309" r:id="rId44"/>
    <p:sldId id="311" r:id="rId45"/>
    <p:sldId id="314" r:id="rId46"/>
    <p:sldId id="315" r:id="rId47"/>
    <p:sldId id="316" r:id="rId48"/>
    <p:sldId id="312" r:id="rId49"/>
    <p:sldId id="27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29"/>
    <p:restoredTop sz="94652"/>
  </p:normalViewPr>
  <p:slideViewPr>
    <p:cSldViewPr snapToGrid="0" snapToObjects="1">
      <p:cViewPr varScale="1">
        <p:scale>
          <a:sx n="135" d="100"/>
          <a:sy n="135" d="100"/>
        </p:scale>
        <p:origin x="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</a:t>
            </a:r>
            <a:r>
              <a:rPr lang="en-US" dirty="0" smtClean="0"/>
              <a:t>pronounced </a:t>
            </a:r>
            <a:r>
              <a:rPr lang="en-US" dirty="0" smtClean="0"/>
              <a:t>”</a:t>
            </a:r>
            <a:r>
              <a:rPr lang="en-US" dirty="0" err="1" smtClean="0"/>
              <a:t>sha</a:t>
            </a:r>
            <a:r>
              <a:rPr lang="en-US" dirty="0" smtClean="0"/>
              <a:t>-bang-bin-bash</a:t>
            </a:r>
            <a:r>
              <a:rPr lang="en-US" dirty="0" smtClean="0"/>
              <a:t>”, specifies </a:t>
            </a:r>
            <a:r>
              <a:rPr lang="en-US" dirty="0" smtClean="0"/>
              <a:t>which shell </a:t>
            </a:r>
            <a:r>
              <a:rPr lang="en-US" dirty="0" smtClean="0"/>
              <a:t>processor </a:t>
            </a:r>
            <a:r>
              <a:rPr lang="en-US" dirty="0" smtClean="0"/>
              <a:t>will execute </a:t>
            </a:r>
            <a:r>
              <a:rPr lang="en-US" dirty="0" smtClean="0"/>
              <a:t>the </a:t>
            </a:r>
            <a:r>
              <a:rPr lang="en-US" dirty="0" smtClean="0"/>
              <a:t>commands.</a:t>
            </a:r>
            <a:endParaRPr lang="en-US" dirty="0" smtClean="0"/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</a:t>
            </a:r>
            <a:r>
              <a:rPr lang="en-US" dirty="0" smtClean="0"/>
              <a:t>files. </a:t>
            </a:r>
            <a:endParaRPr lang="en-US" dirty="0" smtClean="0"/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</a:t>
            </a:r>
            <a:r>
              <a:rPr lang="en-US" dirty="0" smtClean="0"/>
              <a:t>directory. </a:t>
            </a:r>
            <a:endParaRPr lang="en-US" dirty="0" smtClean="0"/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</a:t>
            </a:r>
            <a:r>
              <a:rPr lang="en-US" dirty="0" smtClean="0"/>
              <a:t>code (0 = ok).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variable 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</a:t>
            </a:r>
            <a:r>
              <a:rPr lang="en-US" dirty="0" smtClean="0">
                <a:ea typeface="Consolas" charset="0"/>
                <a:cs typeface="Consolas" charset="0"/>
              </a:rPr>
              <a:t>expanded (interpolated) </a:t>
            </a:r>
            <a:r>
              <a:rPr lang="en-US" dirty="0" smtClean="0">
                <a:ea typeface="Consolas" charset="0"/>
                <a:cs typeface="Consolas" charset="0"/>
              </a:rPr>
              <a:t>within </a:t>
            </a:r>
            <a:r>
              <a:rPr lang="en-US" dirty="0" smtClean="0">
                <a:ea typeface="Consolas" charset="0"/>
                <a:cs typeface="Consolas" charset="0"/>
              </a:rPr>
              <a:t>double quotes, but not single </a:t>
            </a:r>
            <a:r>
              <a:rPr lang="en-US" dirty="0" smtClean="0">
                <a:ea typeface="Consolas" charset="0"/>
                <a:cs typeface="Consolas" charset="0"/>
              </a:rPr>
              <a:t>quotes.</a:t>
            </a:r>
            <a:endParaRPr lang="en-US" dirty="0" smtClean="0"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</a:t>
            </a:r>
            <a:r>
              <a:rPr lang="en-US" dirty="0" smtClean="0">
                <a:ea typeface="Consolas" charset="0"/>
                <a:cs typeface="Consolas" charset="0"/>
              </a:rPr>
              <a:t>variable.</a:t>
            </a: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</a:t>
            </a:r>
            <a:r>
              <a:rPr lang="en-US" dirty="0" smtClean="0"/>
              <a:t>(ls -al) and </a:t>
            </a:r>
            <a:r>
              <a:rPr lang="en-US" dirty="0" smtClean="0"/>
              <a:t>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MYVARxyz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“${MYVAR}xyz”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</a:t>
            </a:r>
            <a:r>
              <a:rPr lang="en-US" dirty="0" smtClean="0"/>
              <a:t>the command-line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&lt;arg3&gt;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Shell </a:t>
            </a:r>
            <a:r>
              <a:rPr lang="is-IS" dirty="0" smtClean="0"/>
              <a:t>provides some </a:t>
            </a:r>
            <a:r>
              <a:rPr lang="is-IS" dirty="0" smtClean="0"/>
              <a:t>built-in variables associated with this command execution:</a:t>
            </a:r>
          </a:p>
          <a:p>
            <a:pPr lvl="1"/>
            <a:r>
              <a:rPr lang="is-IS" dirty="0" smtClean="0"/>
              <a:t>$0: scriptname</a:t>
            </a:r>
          </a:p>
          <a:p>
            <a:pPr lvl="1"/>
            <a:r>
              <a:rPr lang="is-IS" dirty="0" smtClean="0"/>
              <a:t>$1: arg1</a:t>
            </a:r>
          </a:p>
          <a:p>
            <a:pPr lvl="1"/>
            <a:r>
              <a:rPr lang="is-IS" dirty="0" smtClean="0"/>
              <a:t>$2: arg2</a:t>
            </a:r>
          </a:p>
          <a:p>
            <a:pPr lvl="1"/>
            <a:r>
              <a:rPr lang="is-IS" dirty="0" smtClean="0"/>
              <a:t>$3: arg3</a:t>
            </a:r>
          </a:p>
          <a:p>
            <a:pPr lvl="1"/>
            <a:r>
              <a:rPr lang="is-IS" dirty="0" smtClean="0"/>
              <a:t>$#: number of command-line arguments (3)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Other common built-in </a:t>
            </a:r>
            <a:r>
              <a:rPr lang="is-IS" dirty="0" smtClean="0"/>
              <a:t>variables:</a:t>
            </a:r>
            <a:endParaRPr lang="is-IS" dirty="0" smtClean="0"/>
          </a:p>
          <a:p>
            <a:pPr lvl="1"/>
            <a:r>
              <a:rPr lang="is-IS" dirty="0" smtClean="0"/>
              <a:t>$HOME: home directory of current </a:t>
            </a:r>
            <a:r>
              <a:rPr lang="is-IS" dirty="0" smtClean="0"/>
              <a:t>user.</a:t>
            </a:r>
            <a:endParaRPr lang="is-IS" dirty="0" smtClean="0"/>
          </a:p>
          <a:p>
            <a:pPr lvl="1"/>
            <a:r>
              <a:rPr lang="is-IS" dirty="0" smtClean="0"/>
              <a:t>$HOSTNAME: name assigned to the </a:t>
            </a:r>
            <a:r>
              <a:rPr lang="is-IS" dirty="0" smtClean="0"/>
              <a:t>system.</a:t>
            </a:r>
            <a:endParaRPr lang="is-IS" dirty="0" smtClean="0"/>
          </a:p>
          <a:p>
            <a:pPr lvl="1"/>
            <a:r>
              <a:rPr lang="is-IS" dirty="0" smtClean="0"/>
              <a:t>$PATH: file directories where executable applications are </a:t>
            </a:r>
            <a:r>
              <a:rPr lang="is-IS" dirty="0" smtClean="0"/>
              <a:t>located.</a:t>
            </a:r>
            <a:endParaRPr lang="is-IS" dirty="0" smtClean="0"/>
          </a:p>
          <a:p>
            <a:pPr lvl="1"/>
            <a:r>
              <a:rPr lang="is-IS" dirty="0" smtClean="0"/>
              <a:t>$PWD: current working </a:t>
            </a:r>
            <a:r>
              <a:rPr lang="is-IS" dirty="0" smtClean="0"/>
              <a:t>directory.</a:t>
            </a:r>
            <a:endParaRPr lang="is-IS" dirty="0" smtClean="0"/>
          </a:p>
          <a:p>
            <a:pPr lvl="1"/>
            <a:r>
              <a:rPr lang="is-IS" dirty="0" smtClean="0"/>
              <a:t>$UID: current user ID </a:t>
            </a:r>
            <a:r>
              <a:rPr lang="is-IS" dirty="0" smtClean="0"/>
              <a:t>number.</a:t>
            </a:r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$ 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</a:t>
            </a:r>
            <a:r>
              <a:rPr lang="en-US" dirty="0" smtClean="0"/>
              <a:t>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  <a:endParaRPr lang="en-US" dirty="0" smtClean="0"/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[list]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ommands(s)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planet in Mercury Venus Earth Mars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$planet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”$X”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</a:t>
            </a:r>
            <a:r>
              <a:rPr lang="en-US" sz="2400" dirty="0" smtClean="0"/>
              <a:t>part of the statement.</a:t>
            </a:r>
            <a:endParaRPr lang="en-US" sz="2400" dirty="0" smtClean="0"/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$[var2-var1]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:-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readings</a:t>
            </a:r>
          </a:p>
          <a:p>
            <a:r>
              <a:rPr lang="en-US" dirty="0" smtClean="0"/>
              <a:t>Linux fundamentals</a:t>
            </a:r>
            <a:endParaRPr lang="en-US" dirty="0"/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Shell scripting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</a:t>
            </a:r>
            <a:r>
              <a:rPr lang="en-US" dirty="0" smtClean="0"/>
              <a:t>concepts.</a:t>
            </a:r>
            <a:endParaRPr lang="en-US" dirty="0" smtClean="0"/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</a:t>
            </a:r>
            <a:r>
              <a:rPr lang="en-US" dirty="0" smtClean="0"/>
              <a:t>and the </a:t>
            </a:r>
            <a:r>
              <a:rPr lang="en-US" dirty="0" smtClean="0"/>
              <a:t>largest supercomputers.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</a:t>
            </a:r>
            <a:r>
              <a:rPr lang="en-US" dirty="0" smtClean="0"/>
              <a:t>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</a:t>
            </a:r>
            <a:r>
              <a:rPr lang="en-US" dirty="0" smtClean="0"/>
              <a:t>AMI.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</a:t>
            </a:r>
            <a:r>
              <a:rPr lang="en-US" dirty="0" smtClean="0"/>
              <a:t>cloud.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</a:t>
            </a:r>
            <a:r>
              <a:rPr lang="en-US" dirty="0" smtClean="0"/>
              <a:t>CentOS.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differences in package and service </a:t>
            </a:r>
            <a:r>
              <a:rPr lang="en-US" dirty="0" smtClean="0"/>
              <a:t>management.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</a:t>
            </a:r>
            <a:r>
              <a:rPr lang="en-US" dirty="0" smtClean="0"/>
              <a:t>subnet.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</a:t>
            </a:r>
            <a:r>
              <a:rPr lang="en-US" dirty="0" smtClean="0"/>
              <a:t>instance.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</a:t>
            </a:r>
            <a:r>
              <a:rPr lang="en-US" dirty="0" smtClean="0"/>
              <a:t>Client:</a:t>
            </a:r>
            <a:endParaRPr lang="en-US" dirty="0" smtClean="0"/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98" y="274638"/>
            <a:ext cx="1365137" cy="1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</a:t>
            </a:r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shell 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</a:t>
            </a:r>
            <a:r>
              <a:rPr lang="en-US" dirty="0" smtClean="0"/>
              <a:t>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</a:t>
            </a:r>
            <a:r>
              <a:rPr lang="en-US" dirty="0" smtClean="0"/>
              <a:t>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</a:t>
            </a:r>
            <a:r>
              <a:rPr lang="en-US" dirty="0" smtClean="0"/>
              <a:t>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</a:t>
            </a:r>
            <a:r>
              <a:rPr lang="en-US" dirty="0" smtClean="0"/>
              <a:t>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</a:t>
            </a:r>
            <a:r>
              <a:rPr lang="en-US" dirty="0" smtClean="0"/>
              <a:t>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</a:t>
            </a:r>
            <a:r>
              <a:rPr lang="en-US" dirty="0" smtClean="0"/>
              <a:t>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1704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 </a:t>
            </a:r>
            <a:r>
              <a:rPr lang="en-US" dirty="0" smtClean="0"/>
              <a:t>is a critical component of DevOps and modern IT </a:t>
            </a:r>
            <a:r>
              <a:rPr lang="en-US" dirty="0" smtClean="0"/>
              <a:t>practices.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</a:t>
            </a:r>
            <a:r>
              <a:rPr lang="en-US" dirty="0" smtClean="0"/>
              <a:t>system.</a:t>
            </a:r>
            <a:endParaRPr lang="en-US" dirty="0" smtClean="0"/>
          </a:p>
          <a:p>
            <a:pPr lvl="2"/>
            <a:r>
              <a:rPr lang="en-US" dirty="0" smtClean="0"/>
              <a:t>New files </a:t>
            </a:r>
            <a:r>
              <a:rPr lang="en-US" dirty="0" smtClean="0"/>
              <a:t>are picked </a:t>
            </a:r>
            <a:r>
              <a:rPr lang="en-US" dirty="0" smtClean="0"/>
              <a:t>up by software delivery </a:t>
            </a:r>
            <a:r>
              <a:rPr lang="en-US" dirty="0" smtClean="0"/>
              <a:t>platform, built </a:t>
            </a:r>
            <a:r>
              <a:rPr lang="en-US" dirty="0" smtClean="0"/>
              <a:t>and </a:t>
            </a:r>
            <a:r>
              <a:rPr lang="en-US" dirty="0" smtClean="0"/>
              <a:t>tested.</a:t>
            </a:r>
            <a:endParaRPr lang="en-US" dirty="0" smtClean="0"/>
          </a:p>
          <a:p>
            <a:pPr lvl="2"/>
            <a:r>
              <a:rPr lang="en-US" dirty="0" smtClean="0"/>
              <a:t>Build artifacts are deployed </a:t>
            </a:r>
            <a:r>
              <a:rPr lang="en-US" dirty="0" smtClean="0"/>
              <a:t>to production </a:t>
            </a:r>
            <a:r>
              <a:rPr lang="en-US" dirty="0" smtClean="0"/>
              <a:t>systems.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93" y="619760"/>
            <a:ext cx="1691407" cy="22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</a:t>
            </a:r>
            <a:r>
              <a:rPr lang="en-US" dirty="0" smtClean="0"/>
              <a:t>this </a:t>
            </a:r>
            <a:r>
              <a:rPr lang="en-US" dirty="0" smtClean="0"/>
              <a:t>class.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</a:t>
            </a:r>
            <a:r>
              <a:rPr lang="en-US" dirty="0" smtClean="0"/>
              <a:t>do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(~)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Linux 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</a:t>
            </a:r>
            <a:r>
              <a:rPr lang="en-US" dirty="0" smtClean="0"/>
              <a:t>you are in is </a:t>
            </a:r>
            <a:r>
              <a:rPr lang="en-US" dirty="0" smtClean="0"/>
              <a:t>called the </a:t>
            </a:r>
            <a:r>
              <a:rPr lang="en-US" dirty="0" smtClean="0"/>
              <a:t>current </a:t>
            </a:r>
            <a:r>
              <a:rPr lang="en-US" dirty="0" smtClean="0"/>
              <a:t>working </a:t>
            </a:r>
            <a:r>
              <a:rPr lang="en-US" dirty="0" smtClean="0"/>
              <a:t>directory.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</a:t>
            </a:r>
            <a:r>
              <a:rPr lang="en-US" dirty="0" smtClean="0"/>
              <a:t>print the current working 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</a:t>
            </a:r>
            <a:r>
              <a:rPr lang="en-US" dirty="0" smtClean="0"/>
              <a:t>current working </a:t>
            </a:r>
            <a:r>
              <a:rPr lang="en-US" dirty="0" smtClean="0"/>
              <a:t>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directory</a:t>
            </a:r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directory</a:t>
            </a:r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file 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</a:t>
            </a:r>
            <a:r>
              <a:rPr lang="en-US" b="1" dirty="0" err="1" smtClean="0"/>
              <a:t>steve</a:t>
            </a:r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/home/</a:t>
            </a:r>
            <a:r>
              <a:rPr lang="en-US" b="1" dirty="0" err="1" smtClean="0"/>
              <a:t>steve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 smtClean="0"/>
              <a:t>cp</a:t>
            </a:r>
            <a:r>
              <a:rPr lang="en-US" b="1" dirty="0" smtClean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</a:t>
            </a:r>
            <a:r>
              <a:rPr lang="en-US" b="1" dirty="0" err="1" smtClean="0"/>
              <a:t>+x</a:t>
            </a:r>
            <a:r>
              <a:rPr lang="en-US" b="1" dirty="0" smtClean="0"/>
              <a:t> </a:t>
            </a:r>
            <a:r>
              <a:rPr lang="en-US" b="1" dirty="0" smtClean="0"/>
              <a:t>file1</a:t>
            </a:r>
          </a:p>
          <a:p>
            <a:pPr lvl="2"/>
            <a:r>
              <a:rPr lang="en-US" dirty="0" smtClean="0"/>
              <a:t>Set the permissions to that </a:t>
            </a:r>
            <a:r>
              <a:rPr lang="en-US" dirty="0" smtClean="0"/>
              <a:t>everyone can exe</a:t>
            </a:r>
            <a:r>
              <a:rPr lang="en-US" dirty="0" smtClean="0"/>
              <a:t>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</a:t>
            </a:r>
            <a:r>
              <a:rPr lang="en-US" dirty="0" smtClean="0"/>
              <a:t>the contents of text </a:t>
            </a:r>
            <a:r>
              <a:rPr lang="en-US" dirty="0" smtClean="0"/>
              <a:t>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more)</a:t>
            </a:r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</a:t>
            </a:r>
            <a:r>
              <a:rPr lang="en-US" dirty="0" smtClean="0"/>
              <a:t>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work </a:t>
            </a:r>
            <a:r>
              <a:rPr lang="en-US" dirty="0" smtClean="0"/>
              <a:t>of </a:t>
            </a:r>
            <a:r>
              <a:rPr lang="en-US" dirty="0" smtClean="0"/>
              <a:t>many.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</a:t>
            </a:r>
            <a:r>
              <a:rPr lang="en-US" dirty="0" smtClean="0"/>
              <a:t>time.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</a:t>
            </a:r>
            <a:r>
              <a:rPr lang="en-US" dirty="0" smtClean="0"/>
              <a:t>humans.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</a:t>
            </a:r>
            <a:r>
              <a:rPr lang="en-US" dirty="0" smtClean="0"/>
              <a:t>mistakes.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</a:t>
            </a:r>
            <a:r>
              <a:rPr lang="en-US" dirty="0" smtClean="0"/>
              <a:t>tasks.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default.</a:t>
            </a:r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</a:t>
            </a:r>
            <a:r>
              <a:rPr lang="en-US" dirty="0" err="1" smtClean="0"/>
              <a:t>files.txt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less</a:t>
            </a:r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using the less pagination program.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</a:t>
            </a:r>
            <a:r>
              <a:rPr lang="en-US" b="1" dirty="0" smtClean="0"/>
              <a:t>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</a:t>
            </a:r>
            <a:r>
              <a:rPr lang="en-US" b="1" dirty="0" smtClean="0"/>
              <a:t>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</a:t>
            </a:r>
            <a:r>
              <a:rPr lang="en-US" dirty="0" smtClean="0"/>
              <a:t>system in packages.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</a:t>
            </a:r>
            <a:r>
              <a:rPr lang="en-US" dirty="0" smtClean="0"/>
              <a:t>and API to </a:t>
            </a:r>
            <a:r>
              <a:rPr lang="en-US" dirty="0" smtClean="0"/>
              <a:t>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 smtClean="0"/>
              <a:t>Chapter 1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 1</a:t>
            </a:r>
          </a:p>
          <a:p>
            <a:r>
              <a:rPr lang="en-US" dirty="0" smtClean="0"/>
              <a:t>Finish reading </a:t>
            </a:r>
            <a:r>
              <a:rPr lang="en-US" i="1" dirty="0" smtClean="0"/>
              <a:t>Linux Hands-on Guide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59" y="4132240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2"/>
            <a:r>
              <a:rPr lang="en-US" dirty="0" smtClean="0"/>
              <a:t>Easy/rare = manual </a:t>
            </a:r>
          </a:p>
          <a:p>
            <a:pPr lvl="2"/>
            <a:r>
              <a:rPr lang="en-US" dirty="0" smtClean="0"/>
              <a:t>Easy/frequent = automate</a:t>
            </a:r>
          </a:p>
          <a:p>
            <a:pPr lvl="2"/>
            <a:r>
              <a:rPr lang="en-US" dirty="0" smtClean="0"/>
              <a:t>Difficult/rare = manual (document)</a:t>
            </a:r>
          </a:p>
          <a:p>
            <a:pPr lvl="2"/>
            <a:r>
              <a:rPr lang="en-US" dirty="0" smtClean="0"/>
              <a:t>Difficult/frequent = automate (but maybe acquire)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Compensatory Principle</a:t>
            </a:r>
          </a:p>
          <a:p>
            <a:pPr lvl="2"/>
            <a:r>
              <a:rPr lang="en-US" dirty="0" smtClean="0"/>
              <a:t>People aren’t infinitely versatile </a:t>
            </a:r>
            <a:r>
              <a:rPr lang="en-US" dirty="0" smtClean="0"/>
              <a:t>machines.</a:t>
            </a:r>
            <a:endParaRPr lang="en-US" dirty="0" smtClean="0"/>
          </a:p>
          <a:p>
            <a:pPr lvl="2"/>
            <a:r>
              <a:rPr lang="en-US" dirty="0" smtClean="0"/>
              <a:t>Machines do some things better than people and </a:t>
            </a:r>
            <a:r>
              <a:rPr lang="en-US" dirty="0" smtClean="0"/>
              <a:t>vice-versa.</a:t>
            </a:r>
            <a:endParaRPr lang="en-US" dirty="0" smtClean="0"/>
          </a:p>
          <a:p>
            <a:pPr lvl="2"/>
            <a:r>
              <a:rPr lang="en-US" dirty="0" smtClean="0"/>
              <a:t>Example: </a:t>
            </a:r>
            <a:r>
              <a:rPr lang="en-US" dirty="0" smtClean="0"/>
              <a:t>Machines are better </a:t>
            </a:r>
            <a:r>
              <a:rPr lang="en-US" dirty="0" smtClean="0"/>
              <a:t>at polling remote hosts every 5 minutes for performance </a:t>
            </a:r>
            <a:r>
              <a:rPr lang="en-US" dirty="0" smtClean="0"/>
              <a:t>metrics.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90" y="439195"/>
            <a:ext cx="1781399" cy="1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Complementarity Principle</a:t>
            </a:r>
          </a:p>
          <a:p>
            <a:pPr lvl="2"/>
            <a:r>
              <a:rPr lang="en-US" dirty="0" smtClean="0"/>
              <a:t>The more a system is automated, the less people understand how the system </a:t>
            </a:r>
            <a:r>
              <a:rPr lang="en-US" dirty="0" smtClean="0"/>
              <a:t>works.</a:t>
            </a:r>
            <a:endParaRPr lang="en-US" dirty="0" smtClean="0"/>
          </a:p>
          <a:p>
            <a:pPr lvl="2"/>
            <a:r>
              <a:rPr lang="en-US" dirty="0" smtClean="0"/>
              <a:t>Try to strike a balance between automation and future growth in </a:t>
            </a:r>
            <a:r>
              <a:rPr lang="en-US" dirty="0" smtClean="0"/>
              <a:t>learning.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improve a manual task so that it can be done </a:t>
            </a:r>
            <a:r>
              <a:rPr lang="en-US" dirty="0" smtClean="0"/>
              <a:t>better.</a:t>
            </a:r>
            <a:endParaRPr lang="en-US" dirty="0" smtClean="0"/>
          </a:p>
          <a:p>
            <a:pPr lvl="1"/>
            <a:r>
              <a:rPr lang="en-US" dirty="0" smtClean="0"/>
              <a:t>Automation </a:t>
            </a:r>
            <a:r>
              <a:rPr lang="en-US" dirty="0" smtClean="0"/>
              <a:t>eliminates the need to perform a manual </a:t>
            </a:r>
            <a:r>
              <a:rPr lang="en-US" dirty="0" smtClean="0"/>
              <a:t>task.</a:t>
            </a:r>
            <a:endParaRPr lang="en-US" dirty="0" smtClean="0"/>
          </a:p>
          <a:p>
            <a:pPr lvl="2"/>
            <a:r>
              <a:rPr lang="en-US" dirty="0" smtClean="0"/>
              <a:t>Example: Manually running a code script vs. using a job scheduling server to start the 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Creating </a:t>
            </a:r>
            <a:r>
              <a:rPr lang="en-US" dirty="0" smtClean="0"/>
              <a:t>automation:</a:t>
            </a:r>
            <a:endParaRPr lang="en-US" dirty="0" smtClean="0"/>
          </a:p>
          <a:p>
            <a:pPr lvl="1"/>
            <a:r>
              <a:rPr lang="en-US" dirty="0" smtClean="0"/>
              <a:t>Majority of IT team’s time should be spent on </a:t>
            </a:r>
            <a:r>
              <a:rPr lang="en-US" dirty="0" smtClean="0"/>
              <a:t>automation.</a:t>
            </a:r>
            <a:endParaRPr lang="en-US" dirty="0" smtClean="0"/>
          </a:p>
          <a:p>
            <a:pPr lvl="1"/>
            <a:r>
              <a:rPr lang="en-US" dirty="0" smtClean="0"/>
              <a:t>Identify and fix the biggest bottleneck first (Theory of Constraints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Start small and work incrementally, don’t try to automate everything at </a:t>
            </a:r>
            <a:r>
              <a:rPr lang="en-US" dirty="0" smtClean="0"/>
              <a:t>once.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to </a:t>
            </a:r>
            <a:r>
              <a:rPr lang="en-US" dirty="0" smtClean="0"/>
              <a:t>automate:</a:t>
            </a:r>
            <a:endParaRPr lang="en-US" dirty="0" smtClean="0"/>
          </a:p>
          <a:p>
            <a:pPr lvl="1"/>
            <a:r>
              <a:rPr lang="en-US" dirty="0" smtClean="0"/>
              <a:t>Shell scripts, scripting languages, configuration </a:t>
            </a:r>
            <a:r>
              <a:rPr lang="en-US" dirty="0" smtClean="0"/>
              <a:t>management, cloud services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</a:t>
            </a:r>
            <a:r>
              <a:rPr lang="en-US" dirty="0" smtClean="0"/>
              <a:t>are a </a:t>
            </a:r>
            <a:r>
              <a:rPr lang="en-US" dirty="0" smtClean="0"/>
              <a:t>common tool used for infrastructure automation.</a:t>
            </a:r>
          </a:p>
          <a:p>
            <a:pPr lvl="1"/>
            <a:r>
              <a:rPr lang="en-US" dirty="0" smtClean="0"/>
              <a:t>Simple and quick to </a:t>
            </a:r>
            <a:r>
              <a:rPr lang="en-US" dirty="0" smtClean="0"/>
              <a:t>create.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</a:t>
            </a:r>
            <a:r>
              <a:rPr lang="en-US" dirty="0" smtClean="0"/>
              <a:t>immediately.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</a:t>
            </a:r>
            <a:r>
              <a:rPr lang="en-US" dirty="0" smtClean="0"/>
              <a:t>bottom.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including Unix, Linux, </a:t>
            </a:r>
            <a:r>
              <a:rPr lang="en-US" dirty="0" smtClean="0"/>
              <a:t>and Windows.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</a:t>
            </a:r>
            <a:r>
              <a:rPr lang="en-US" dirty="0" smtClean="0"/>
              <a:t>shell. </a:t>
            </a:r>
            <a:endParaRPr lang="en-US" dirty="0" smtClean="0"/>
          </a:p>
          <a:p>
            <a:pPr lvl="1"/>
            <a:r>
              <a:rPr lang="en-US" dirty="0" smtClean="0"/>
              <a:t>Released in 1989 and used as default shell for most Linux </a:t>
            </a:r>
            <a:r>
              <a:rPr lang="en-US" dirty="0" smtClean="0"/>
              <a:t>distributions.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window.</a:t>
            </a:r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7639</TotalTime>
  <Words>2753</Words>
  <Application>Microsoft Macintosh PowerPoint</Application>
  <PresentationFormat>On-screen Show (4:3)</PresentationFormat>
  <Paragraphs>531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Consolas</vt:lpstr>
      <vt:lpstr>Mangal</vt:lpstr>
      <vt:lpstr>Arial</vt:lpstr>
      <vt:lpstr>Office Theme</vt:lpstr>
      <vt:lpstr>DevOps &amp; Cloud Infrastructure SEIS 665 Week 2</vt:lpstr>
      <vt:lpstr>Agenda</vt:lpstr>
      <vt:lpstr>Automation</vt:lpstr>
      <vt:lpstr>Automation goals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Hands-on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Listing files</vt:lpstr>
      <vt:lpstr>Managing Files</vt:lpstr>
      <vt:lpstr>File Permissions</vt:lpstr>
      <vt:lpstr>Viewing Files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142</cp:revision>
  <dcterms:created xsi:type="dcterms:W3CDTF">2016-03-19T16:40:33Z</dcterms:created>
  <dcterms:modified xsi:type="dcterms:W3CDTF">2017-02-07T04:56:38Z</dcterms:modified>
</cp:coreProperties>
</file>